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9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DDE2"/>
    <a:srgbClr val="00518E"/>
    <a:srgbClr val="CA0860"/>
    <a:srgbClr val="704FC1"/>
    <a:srgbClr val="7F2907"/>
    <a:srgbClr val="DD480D"/>
    <a:srgbClr val="F6926A"/>
    <a:srgbClr val="D07C00"/>
    <a:srgbClr val="FB9FC9"/>
    <a:srgbClr val="BBA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09" autoAdjust="0"/>
  </p:normalViewPr>
  <p:slideViewPr>
    <p:cSldViewPr>
      <p:cViewPr varScale="1">
        <p:scale>
          <a:sx n="114" d="100"/>
          <a:sy n="114" d="100"/>
        </p:scale>
        <p:origin x="22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851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7058CB6-A984-4AF8-8E08-1A4B512BF136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96F0350-5F3A-4515-9555-F39948C99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8CB6-A984-4AF8-8E08-1A4B512BF136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0350-5F3A-4515-9555-F39948C99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8CB6-A984-4AF8-8E08-1A4B512BF136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0350-5F3A-4515-9555-F39948C99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058CB6-A984-4AF8-8E08-1A4B512BF136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6F0350-5F3A-4515-9555-F39948C99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7058CB6-A984-4AF8-8E08-1A4B512BF136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96F0350-5F3A-4515-9555-F39948C99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8CB6-A984-4AF8-8E08-1A4B512BF136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0350-5F3A-4515-9555-F39948C99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8CB6-A984-4AF8-8E08-1A4B512BF136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0350-5F3A-4515-9555-F39948C99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058CB6-A984-4AF8-8E08-1A4B512BF136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6F0350-5F3A-4515-9555-F39948C99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8CB6-A984-4AF8-8E08-1A4B512BF136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0350-5F3A-4515-9555-F39948C99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058CB6-A984-4AF8-8E08-1A4B512BF136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6F0350-5F3A-4515-9555-F39948C99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058CB6-A984-4AF8-8E08-1A4B512BF136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6F0350-5F3A-4515-9555-F39948C99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1">
                <a:tint val="66000"/>
                <a:satMod val="160000"/>
                <a:alpha val="56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058CB6-A984-4AF8-8E08-1A4B512BF136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96F0350-5F3A-4515-9555-F39948C99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714488"/>
            <a:ext cx="6244208" cy="2384738"/>
          </a:xfrm>
        </p:spPr>
        <p:txBody>
          <a:bodyPr>
            <a:normAutofit fontScale="90000"/>
          </a:bodyPr>
          <a:lstStyle/>
          <a:p>
            <a:pPr algn="ctr"/>
            <a:br>
              <a:rPr lang="ru-RU" i="1" dirty="0">
                <a:solidFill>
                  <a:srgbClr val="C00000"/>
                </a:solidFill>
              </a:rPr>
            </a:br>
            <a:br>
              <a:rPr lang="ru-RU" i="1" dirty="0">
                <a:solidFill>
                  <a:srgbClr val="C00000"/>
                </a:solidFill>
              </a:rPr>
            </a:br>
            <a:br>
              <a:rPr lang="ru-RU" i="1" dirty="0">
                <a:solidFill>
                  <a:srgbClr val="C00000"/>
                </a:solidFill>
              </a:rPr>
            </a:br>
            <a:br>
              <a:rPr lang="ru-RU" i="1" dirty="0">
                <a:solidFill>
                  <a:srgbClr val="C00000"/>
                </a:solidFill>
              </a:rPr>
            </a:br>
            <a:br>
              <a:rPr lang="ru-RU" i="1" dirty="0">
                <a:solidFill>
                  <a:srgbClr val="C00000"/>
                </a:solidFill>
              </a:rPr>
            </a:br>
            <a:br>
              <a:rPr lang="ru-RU" i="1" dirty="0">
                <a:solidFill>
                  <a:srgbClr val="C00000"/>
                </a:solidFill>
              </a:rPr>
            </a:br>
            <a:br>
              <a:rPr lang="ru-RU" i="1" dirty="0">
                <a:solidFill>
                  <a:srgbClr val="C00000"/>
                </a:solidFill>
              </a:rPr>
            </a:b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Программа по профилактике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детского дорожно-транспортного травматизма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«Правила дорожные детям знать положено»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 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32656"/>
            <a:ext cx="6460232" cy="936104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2500" i="1" dirty="0">
                <a:solidFill>
                  <a:srgbClr val="0070C0"/>
                </a:solidFill>
              </a:rPr>
              <a:t>Муниципальное бюджетное дошкольное образовательное учреждение города Керчи Республики Крым «Детский сад комбинированного вида № 37 «Золотая рыбка»</a:t>
            </a:r>
            <a:endParaRPr lang="ru-RU" sz="2500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602128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Керчь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2015г</a:t>
            </a:r>
          </a:p>
        </p:txBody>
      </p:sp>
      <p:pic>
        <p:nvPicPr>
          <p:cNvPr id="48288" name="Picture 160" descr="72039451_j291158_12956169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411760" y="3501008"/>
            <a:ext cx="2160240" cy="28803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несколько документов 9"/>
          <p:cNvSpPr/>
          <p:nvPr/>
        </p:nvSpPr>
        <p:spPr>
          <a:xfrm>
            <a:off x="3491880" y="1628800"/>
            <a:ext cx="2232248" cy="1224136"/>
          </a:xfrm>
          <a:prstGeom prst="flowChartMultidocument">
            <a:avLst/>
          </a:prstGeom>
          <a:solidFill>
            <a:schemeClr val="accent2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Алгоритм мониторинга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2771800" y="332656"/>
            <a:ext cx="3240360" cy="914400"/>
          </a:xfrm>
          <a:prstGeom prst="snip2DiagRect">
            <a:avLst>
              <a:gd name="adj1" fmla="val 0"/>
              <a:gd name="adj2" fmla="val 23334"/>
            </a:avLst>
          </a:prstGeom>
          <a:solidFill>
            <a:srgbClr val="FFFF00"/>
          </a:solidFill>
          <a:ln w="12700">
            <a:solidFill>
              <a:srgbClr val="D07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96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Подбор критериев и показателей для определения результативности процесса обучения дошкольников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6372200" y="1268760"/>
            <a:ext cx="2016224" cy="576064"/>
          </a:xfrm>
          <a:prstGeom prst="snip2DiagRect">
            <a:avLst>
              <a:gd name="adj1" fmla="val 0"/>
              <a:gd name="adj2" fmla="val 28836"/>
            </a:avLst>
          </a:prstGeom>
          <a:solidFill>
            <a:srgbClr val="FFFF00"/>
          </a:solidFill>
          <a:ln w="12700">
            <a:solidFill>
              <a:srgbClr val="D07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96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Выбор методик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6084168" y="2132856"/>
            <a:ext cx="2592288" cy="792088"/>
          </a:xfrm>
          <a:prstGeom prst="snip2DiagRect">
            <a:avLst>
              <a:gd name="adj1" fmla="val 0"/>
              <a:gd name="adj2" fmla="val 29111"/>
            </a:avLst>
          </a:prstGeom>
          <a:solidFill>
            <a:srgbClr val="FFFF00"/>
          </a:solidFill>
          <a:ln w="12700">
            <a:solidFill>
              <a:srgbClr val="D07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96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Подготовка диагностического инструментария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683568" y="1196752"/>
            <a:ext cx="1872208" cy="576064"/>
          </a:xfrm>
          <a:prstGeom prst="snip2DiagRect">
            <a:avLst>
              <a:gd name="adj1" fmla="val 0"/>
              <a:gd name="adj2" fmla="val 39418"/>
            </a:avLst>
          </a:prstGeom>
          <a:solidFill>
            <a:srgbClr val="FFFF00"/>
          </a:solidFill>
          <a:ln w="12700">
            <a:solidFill>
              <a:srgbClr val="D07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96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Определение цели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96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задачи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179512" y="2204864"/>
            <a:ext cx="2808312" cy="576064"/>
          </a:xfrm>
          <a:prstGeom prst="snip2DiagRect">
            <a:avLst>
              <a:gd name="adj1" fmla="val 0"/>
              <a:gd name="adj2" fmla="val 37906"/>
            </a:avLst>
          </a:prstGeom>
          <a:solidFill>
            <a:srgbClr val="FFFF00"/>
          </a:solidFill>
          <a:ln w="12700">
            <a:solidFill>
              <a:srgbClr val="D07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96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Анализ, оценка и обсуждение результатов обучения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1331640" y="3140968"/>
            <a:ext cx="3096344" cy="648072"/>
          </a:xfrm>
          <a:prstGeom prst="snip2DiagRect">
            <a:avLst>
              <a:gd name="adj1" fmla="val 0"/>
              <a:gd name="adj2" fmla="val 33069"/>
            </a:avLst>
          </a:prstGeom>
          <a:solidFill>
            <a:srgbClr val="FFFF00"/>
          </a:solidFill>
          <a:ln w="12700">
            <a:solidFill>
              <a:srgbClr val="D07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96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Обработка и интерпретация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96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результатов исследования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4860032" y="3212976"/>
            <a:ext cx="2664296" cy="432048"/>
          </a:xfrm>
          <a:prstGeom prst="snip2DiagRect">
            <a:avLst>
              <a:gd name="adj1" fmla="val 0"/>
              <a:gd name="adj2" fmla="val 33371"/>
            </a:avLst>
          </a:prstGeom>
          <a:solidFill>
            <a:srgbClr val="FFFF00"/>
          </a:solidFill>
          <a:ln w="12700">
            <a:solidFill>
              <a:srgbClr val="D07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96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Исследование испытуемых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5" descr="3444334"/>
          <p:cNvPicPr>
            <a:picLocks noChangeAspect="1" noChangeArrowheads="1"/>
          </p:cNvPicPr>
          <p:nvPr/>
        </p:nvPicPr>
        <p:blipFill>
          <a:blip r:embed="rId2" cstate="print"/>
          <a:srcRect l="4907" t="11700" r="12271" b="4500"/>
          <a:stretch>
            <a:fillRect/>
          </a:stretch>
        </p:blipFill>
        <p:spPr bwMode="auto">
          <a:xfrm>
            <a:off x="5148064" y="4077072"/>
            <a:ext cx="2087863" cy="2160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pSp>
        <p:nvGrpSpPr>
          <p:cNvPr id="28" name="Группа 27"/>
          <p:cNvGrpSpPr/>
          <p:nvPr/>
        </p:nvGrpSpPr>
        <p:grpSpPr>
          <a:xfrm>
            <a:off x="1691680" y="3933056"/>
            <a:ext cx="2592208" cy="2232168"/>
            <a:chOff x="1691680" y="3933056"/>
            <a:chExt cx="2592208" cy="2232168"/>
          </a:xfrm>
        </p:grpSpPr>
        <p:pic>
          <p:nvPicPr>
            <p:cNvPr id="20" name="Рисунок 19" descr="C:\Users\Заведующая\Desktop\пдд 2\f14876.jpg"/>
            <p:cNvPicPr/>
            <p:nvPr/>
          </p:nvPicPr>
          <p:blipFill>
            <a:blip r:embed="rId3" cstate="print"/>
            <a:srcRect l="17143" r="17810"/>
            <a:stretch>
              <a:fillRect/>
            </a:stretch>
          </p:blipFill>
          <p:spPr bwMode="auto">
            <a:xfrm>
              <a:off x="2627784" y="3933056"/>
              <a:ext cx="72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Рисунок 20" descr="Стихи о дорожных знаках. Дорожный знак. Движение без остановки запрещено.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1680" y="4725144"/>
              <a:ext cx="72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Рисунок 21" descr="Плакат Дорожные знаки"/>
            <p:cNvPicPr/>
            <p:nvPr/>
          </p:nvPicPr>
          <p:blipFill>
            <a:blip r:embed="rId5" cstate="print"/>
            <a:srcRect l="51833" t="9906" r="33500" b="69339"/>
            <a:stretch>
              <a:fillRect/>
            </a:stretch>
          </p:blipFill>
          <p:spPr bwMode="auto">
            <a:xfrm>
              <a:off x="3563888" y="4653136"/>
              <a:ext cx="72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Рисунок 23" descr="C:\Users\Заведующая\Desktop\пдд 2\clip_image002.gif"/>
            <p:cNvPicPr/>
            <p:nvPr/>
          </p:nvPicPr>
          <p:blipFill>
            <a:blip r:embed="rId6" cstate="print"/>
            <a:srcRect l="35068" t="68849" r="41918"/>
            <a:stretch>
              <a:fillRect/>
            </a:stretch>
          </p:blipFill>
          <p:spPr bwMode="auto">
            <a:xfrm>
              <a:off x="2843808" y="4653136"/>
              <a:ext cx="36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Рисунок 25" descr="C:\Users\Заведующая\Desktop\пдд 2\clip_image002.gif"/>
            <p:cNvPicPr/>
            <p:nvPr/>
          </p:nvPicPr>
          <p:blipFill>
            <a:blip r:embed="rId6" cstate="print"/>
            <a:srcRect l="35068" t="68849" r="41918"/>
            <a:stretch>
              <a:fillRect/>
            </a:stretch>
          </p:blipFill>
          <p:spPr bwMode="auto">
            <a:xfrm>
              <a:off x="3779912" y="5373216"/>
              <a:ext cx="36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Рисунок 26" descr="C:\Users\Заведующая\Desktop\пдд 2\clip_image002.gif"/>
            <p:cNvPicPr/>
            <p:nvPr/>
          </p:nvPicPr>
          <p:blipFill>
            <a:blip r:embed="rId6" cstate="print"/>
            <a:srcRect l="35068" t="68849" r="41918"/>
            <a:stretch>
              <a:fillRect/>
            </a:stretch>
          </p:blipFill>
          <p:spPr bwMode="auto">
            <a:xfrm>
              <a:off x="1907704" y="5445224"/>
              <a:ext cx="36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4581128"/>
            <a:ext cx="2427784" cy="1685528"/>
          </a:xfrm>
        </p:spPr>
        <p:txBody>
          <a:bodyPr>
            <a:noAutofit/>
          </a:bodyPr>
          <a:lstStyle/>
          <a:p>
            <a:pPr algn="ctr"/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 </a:t>
            </a:r>
            <a:br>
              <a:rPr lang="ru-RU" sz="1800" dirty="0">
                <a:solidFill>
                  <a:srgbClr val="FF0000"/>
                </a:solidFill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2051720" y="332656"/>
            <a:ext cx="6172200" cy="1080120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00518E"/>
                </a:solidFill>
              </a:rPr>
              <a:t>Работа с педагогами </a:t>
            </a:r>
            <a:br>
              <a:rPr lang="ru-RU" dirty="0">
                <a:solidFill>
                  <a:srgbClr val="00518E"/>
                </a:solidFill>
              </a:rPr>
            </a:br>
            <a:r>
              <a:rPr lang="ru-RU" i="1" dirty="0">
                <a:solidFill>
                  <a:srgbClr val="00518E"/>
                </a:solidFill>
              </a:rPr>
              <a:t>по направлению обучение детей правилам дорожного движения</a:t>
            </a:r>
            <a:endParaRPr lang="ru-RU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 flipH="1">
            <a:off x="5580112" y="3501008"/>
            <a:ext cx="2736304" cy="2807912"/>
            <a:chOff x="107439435" y="108243682"/>
            <a:chExt cx="5225319" cy="5399999"/>
          </a:xfrm>
        </p:grpSpPr>
        <p:pic>
          <p:nvPicPr>
            <p:cNvPr id="1027" name="Picture 3" descr="3721168"/>
            <p:cNvPicPr>
              <a:picLocks noChangeAspect="1" noChangeArrowheads="1"/>
            </p:cNvPicPr>
            <p:nvPr/>
          </p:nvPicPr>
          <p:blipFill>
            <a:blip r:embed="rId2" cstate="print"/>
            <a:srcRect t="4337" r="43326"/>
            <a:stretch>
              <a:fillRect/>
            </a:stretch>
          </p:blipFill>
          <p:spPr bwMode="auto">
            <a:xfrm>
              <a:off x="107439435" y="108243682"/>
              <a:ext cx="4323147" cy="539999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109700705" y="110751583"/>
              <a:ext cx="2961887" cy="2879999"/>
            </a:xfrm>
            <a:prstGeom prst="horizontalScroll">
              <a:avLst>
                <a:gd name="adj" fmla="val 7491"/>
              </a:avLst>
            </a:prstGeom>
            <a:solidFill>
              <a:srgbClr val="3AF400"/>
            </a:solidFill>
            <a:ln w="19050">
              <a:solidFill>
                <a:srgbClr val="006A30"/>
              </a:solidFill>
              <a:round/>
              <a:headEnd/>
              <a:tailEnd/>
            </a:ln>
            <a:effectLst>
              <a:outerShdw dist="107763" dir="13500000" algn="ctr" rotWithShape="0">
                <a:srgbClr val="006A30">
                  <a:alpha val="50000"/>
                </a:srgb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dirty="0">
                  <a:ln>
                    <a:noFill/>
                  </a:ln>
                  <a:solidFill>
                    <a:srgbClr val="330066"/>
                  </a:solidFill>
                  <a:effectLst/>
                  <a:latin typeface="Calibri" pitchFamily="34" charset="0"/>
                  <a:cs typeface="Arial" pitchFamily="34" charset="0"/>
                </a:rPr>
                <a:t>Правила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dirty="0">
                  <a:ln>
                    <a:noFill/>
                  </a:ln>
                  <a:solidFill>
                    <a:srgbClr val="330066"/>
                  </a:solidFill>
                  <a:effectLst/>
                  <a:latin typeface="Calibri" pitchFamily="34" charset="0"/>
                  <a:cs typeface="Arial" pitchFamily="34" charset="0"/>
                </a:rPr>
                <a:t>дорожного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dirty="0">
                  <a:ln>
                    <a:noFill/>
                  </a:ln>
                  <a:solidFill>
                    <a:srgbClr val="330066"/>
                  </a:solidFill>
                  <a:effectLst/>
                  <a:latin typeface="Calibri" pitchFamily="34" charset="0"/>
                  <a:cs typeface="Arial" pitchFamily="34" charset="0"/>
                </a:rPr>
                <a:t>движения</a:t>
              </a:r>
              <a:endPara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9" name="Picture 5" descr="72039451_j291158_1295616903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363215" y="111592053"/>
              <a:ext cx="1301539" cy="1800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pic>
          <p:nvPicPr>
            <p:cNvPr id="1030" name="Picture 6" descr="1280292318_vel"/>
            <p:cNvPicPr>
              <a:picLocks noChangeAspect="1" noChangeArrowheads="1"/>
            </p:cNvPicPr>
            <p:nvPr/>
          </p:nvPicPr>
          <p:blipFill>
            <a:blip r:embed="rId4" cstate="print"/>
            <a:srcRect l="4485" t="1016" r="3957" b="27679"/>
            <a:stretch>
              <a:fillRect/>
            </a:stretch>
          </p:blipFill>
          <p:spPr bwMode="auto">
            <a:xfrm>
              <a:off x="110242139" y="112564161"/>
              <a:ext cx="713086" cy="720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Блок-схема: документ 7"/>
          <p:cNvSpPr/>
          <p:nvPr/>
        </p:nvSpPr>
        <p:spPr>
          <a:xfrm>
            <a:off x="3995936" y="2420888"/>
            <a:ext cx="1584176" cy="864096"/>
          </a:xfrm>
          <a:prstGeom prst="flowChartDocument">
            <a:avLst/>
          </a:prstGeom>
          <a:solidFill>
            <a:srgbClr val="78DDE2"/>
          </a:solidFill>
          <a:ln w="9525">
            <a:solidFill>
              <a:srgbClr val="00518E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Формы организации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3995936" y="1484784"/>
            <a:ext cx="1728192" cy="698376"/>
          </a:xfrm>
          <a:prstGeom prst="foldedCorner">
            <a:avLst/>
          </a:prstGeom>
          <a:solidFill>
            <a:srgbClr val="F6926A"/>
          </a:solidFill>
          <a:ln w="19050">
            <a:solidFill>
              <a:srgbClr val="DD480D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7F2907"/>
                </a:solidFill>
              </a:rPr>
              <a:t>анкетирование</a:t>
            </a:r>
          </a:p>
        </p:txBody>
      </p:sp>
      <p:sp>
        <p:nvSpPr>
          <p:cNvPr id="11" name="Загнутый угол 10"/>
          <p:cNvSpPr/>
          <p:nvPr/>
        </p:nvSpPr>
        <p:spPr>
          <a:xfrm>
            <a:off x="1835696" y="2780928"/>
            <a:ext cx="1728192" cy="698376"/>
          </a:xfrm>
          <a:prstGeom prst="foldedCorner">
            <a:avLst/>
          </a:prstGeom>
          <a:solidFill>
            <a:srgbClr val="F6926A"/>
          </a:solidFill>
          <a:ln w="19050">
            <a:solidFill>
              <a:srgbClr val="DD480D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7F2907"/>
                </a:solidFill>
              </a:rPr>
              <a:t>Проектная деятельность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2771800" y="3645024"/>
            <a:ext cx="1728192" cy="698376"/>
          </a:xfrm>
          <a:prstGeom prst="foldedCorner">
            <a:avLst/>
          </a:prstGeom>
          <a:solidFill>
            <a:srgbClr val="F6926A"/>
          </a:solidFill>
          <a:ln w="19050">
            <a:solidFill>
              <a:srgbClr val="DD480D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7F2907"/>
                </a:solidFill>
              </a:rPr>
              <a:t>контроль</a:t>
            </a:r>
          </a:p>
        </p:txBody>
      </p:sp>
      <p:sp>
        <p:nvSpPr>
          <p:cNvPr id="13" name="Загнутый угол 12"/>
          <p:cNvSpPr/>
          <p:nvPr/>
        </p:nvSpPr>
        <p:spPr>
          <a:xfrm>
            <a:off x="1619672" y="1628800"/>
            <a:ext cx="1728192" cy="795536"/>
          </a:xfrm>
          <a:prstGeom prst="foldedCorner">
            <a:avLst/>
          </a:prstGeom>
          <a:solidFill>
            <a:srgbClr val="F6926A"/>
          </a:solidFill>
          <a:ln w="19050">
            <a:solidFill>
              <a:srgbClr val="DD480D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7F2907"/>
                </a:solidFill>
              </a:rPr>
              <a:t>Открытые просмотры занятий</a:t>
            </a:r>
          </a:p>
        </p:txBody>
      </p:sp>
      <p:sp>
        <p:nvSpPr>
          <p:cNvPr id="14" name="Загнутый угол 13"/>
          <p:cNvSpPr/>
          <p:nvPr/>
        </p:nvSpPr>
        <p:spPr>
          <a:xfrm>
            <a:off x="6012160" y="2708920"/>
            <a:ext cx="1728192" cy="698376"/>
          </a:xfrm>
          <a:prstGeom prst="foldedCorner">
            <a:avLst/>
          </a:prstGeom>
          <a:solidFill>
            <a:srgbClr val="F6926A"/>
          </a:solidFill>
          <a:ln w="19050">
            <a:solidFill>
              <a:srgbClr val="DD480D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7F2907"/>
                </a:solidFill>
              </a:rPr>
              <a:t>Семинары-практикумы</a:t>
            </a:r>
          </a:p>
        </p:txBody>
      </p:sp>
      <p:sp>
        <p:nvSpPr>
          <p:cNvPr id="15" name="Загнутый угол 14"/>
          <p:cNvSpPr/>
          <p:nvPr/>
        </p:nvSpPr>
        <p:spPr>
          <a:xfrm>
            <a:off x="4860032" y="3645024"/>
            <a:ext cx="1770112" cy="698376"/>
          </a:xfrm>
          <a:prstGeom prst="foldedCorner">
            <a:avLst/>
          </a:prstGeom>
          <a:solidFill>
            <a:srgbClr val="F6926A"/>
          </a:solidFill>
          <a:ln w="19050">
            <a:solidFill>
              <a:srgbClr val="DD480D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7F2907"/>
                </a:solidFill>
              </a:rPr>
              <a:t>Педагогические советы</a:t>
            </a:r>
          </a:p>
        </p:txBody>
      </p:sp>
      <p:sp>
        <p:nvSpPr>
          <p:cNvPr id="16" name="Загнутый угол 15"/>
          <p:cNvSpPr/>
          <p:nvPr/>
        </p:nvSpPr>
        <p:spPr>
          <a:xfrm>
            <a:off x="6228184" y="1628800"/>
            <a:ext cx="1728192" cy="698376"/>
          </a:xfrm>
          <a:prstGeom prst="foldedCorner">
            <a:avLst/>
          </a:prstGeom>
          <a:solidFill>
            <a:srgbClr val="F6926A"/>
          </a:solidFill>
          <a:ln w="19050">
            <a:solidFill>
              <a:srgbClr val="DD480D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7F2907"/>
                </a:solidFill>
              </a:rPr>
              <a:t>консультации</a:t>
            </a:r>
          </a:p>
        </p:txBody>
      </p:sp>
    </p:spTree>
  </p:cSld>
  <p:clrMapOvr>
    <a:masterClrMapping/>
  </p:clrMapOvr>
  <p:transition spd="med"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47664" y="260648"/>
            <a:ext cx="6480720" cy="12961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small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Совместная работа с родителями по направлению профилактика дорожно-транспортного травматизма.</a:t>
            </a:r>
            <a:br>
              <a:rPr kumimoji="0" lang="ru-RU" sz="3000" b="0" i="0" u="none" strike="noStrike" kern="1200" cap="small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340768"/>
            <a:ext cx="59046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B0F0"/>
                </a:solidFill>
              </a:rPr>
              <a:t>Формы работы:</a:t>
            </a:r>
          </a:p>
          <a:p>
            <a:pPr algn="ctr"/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</a:rPr>
              <a:t>- Информационно-аналитические- 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>
                <a:solidFill>
                  <a:srgbClr val="00518E"/>
                </a:solidFill>
              </a:rPr>
              <a:t>Проведение социологических срезов, опросов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>
                <a:solidFill>
                  <a:srgbClr val="00518E"/>
                </a:solidFill>
              </a:rPr>
              <a:t>«Почтовый ящик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>
                <a:solidFill>
                  <a:srgbClr val="00518E"/>
                </a:solidFill>
              </a:rPr>
              <a:t>Буклеты</a:t>
            </a:r>
          </a:p>
          <a:p>
            <a:pPr algn="ctr"/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</a:rPr>
              <a:t>- Познавательные -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>
                <a:solidFill>
                  <a:srgbClr val="00518E"/>
                </a:solidFill>
              </a:rPr>
              <a:t>Семинары-практикумы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>
                <a:solidFill>
                  <a:srgbClr val="00518E"/>
                </a:solidFill>
              </a:rPr>
              <a:t>Тренинги 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>
                <a:solidFill>
                  <a:srgbClr val="00518E"/>
                </a:solidFill>
              </a:rPr>
              <a:t> Проведение собраний, консультаций в нетрадиционной форме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>
                <a:solidFill>
                  <a:srgbClr val="00518E"/>
                </a:solidFill>
              </a:rPr>
              <a:t>Мини-собрания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>
                <a:solidFill>
                  <a:srgbClr val="00518E"/>
                </a:solidFill>
              </a:rPr>
              <a:t>Педагогический брифинг 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>
                <a:solidFill>
                  <a:srgbClr val="00518E"/>
                </a:solidFill>
              </a:rPr>
              <a:t>Педагогическая гостиная 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>
                <a:solidFill>
                  <a:srgbClr val="00518E"/>
                </a:solidFill>
              </a:rPr>
              <a:t> Устные педагогические журналы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>
                <a:solidFill>
                  <a:srgbClr val="00518E"/>
                </a:solidFill>
              </a:rPr>
              <a:t>Игры с педагогическим содержанием 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>
                <a:solidFill>
                  <a:srgbClr val="00518E"/>
                </a:solidFill>
              </a:rPr>
              <a:t> Педагогическая библиотека для родителей 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>
                <a:solidFill>
                  <a:srgbClr val="00518E"/>
                </a:solidFill>
              </a:rPr>
              <a:t> </a:t>
            </a:r>
            <a:r>
              <a:rPr lang="ru-RU" sz="1200" dirty="0" err="1">
                <a:solidFill>
                  <a:srgbClr val="00518E"/>
                </a:solidFill>
              </a:rPr>
              <a:t>Исследовательско</a:t>
            </a:r>
            <a:r>
              <a:rPr lang="ru-RU" sz="1200" dirty="0">
                <a:solidFill>
                  <a:srgbClr val="00518E"/>
                </a:solidFill>
              </a:rPr>
              <a:t> - проектные, ролевые, имитационные и деловые игры</a:t>
            </a:r>
          </a:p>
          <a:p>
            <a:pPr algn="ctr"/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</a:rPr>
              <a:t>- Наглядно –информационные - 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>
                <a:solidFill>
                  <a:srgbClr val="00518E"/>
                </a:solidFill>
              </a:rPr>
              <a:t>Информационные проспекты для родителей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>
                <a:solidFill>
                  <a:srgbClr val="00518E"/>
                </a:solidFill>
              </a:rPr>
              <a:t>Открытые просмотры занятий и других видов деятельности детей 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>
                <a:solidFill>
                  <a:srgbClr val="00518E"/>
                </a:solidFill>
              </a:rPr>
              <a:t>Выпуск стенгазет</a:t>
            </a:r>
          </a:p>
          <a:p>
            <a:pPr algn="ctr">
              <a:buFontTx/>
              <a:buChar char="-"/>
            </a:pP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200" b="1" i="1" dirty="0" err="1">
                <a:solidFill>
                  <a:schemeClr val="tx2">
                    <a:lumMod val="50000"/>
                  </a:schemeClr>
                </a:solidFill>
              </a:rPr>
              <a:t>Досуговые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</a:rPr>
              <a:t>  - 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>
                <a:solidFill>
                  <a:srgbClr val="00518E"/>
                </a:solidFill>
              </a:rPr>
              <a:t>Совместные досуги, праздники 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>
                <a:solidFill>
                  <a:srgbClr val="00518E"/>
                </a:solidFill>
              </a:rPr>
              <a:t>Выставки работ родителей и детей 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>
                <a:solidFill>
                  <a:srgbClr val="00518E"/>
                </a:solidFill>
              </a:rPr>
              <a:t>Родительские клубы</a:t>
            </a:r>
          </a:p>
          <a:p>
            <a:endParaRPr lang="ru-RU" sz="1200" dirty="0">
              <a:solidFill>
                <a:srgbClr val="00518E"/>
              </a:solidFill>
            </a:endParaRPr>
          </a:p>
        </p:txBody>
      </p:sp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395536" y="1340768"/>
            <a:ext cx="2520000" cy="2304256"/>
            <a:chOff x="107733182" y="108901190"/>
            <a:chExt cx="3959787" cy="3975120"/>
          </a:xfrm>
        </p:grpSpPr>
        <p:pic>
          <p:nvPicPr>
            <p:cNvPr id="25603" name="Picture 3" descr="Без имени-1"/>
            <p:cNvPicPr>
              <a:picLocks noChangeAspect="1" noChangeArrowheads="1"/>
            </p:cNvPicPr>
            <p:nvPr/>
          </p:nvPicPr>
          <p:blipFill>
            <a:blip r:embed="rId2" cstate="print"/>
            <a:srcRect l="11867" t="1631" r="13611" b="1006"/>
            <a:stretch>
              <a:fillRect/>
            </a:stretch>
          </p:blipFill>
          <p:spPr bwMode="auto">
            <a:xfrm>
              <a:off x="107733182" y="108901190"/>
              <a:ext cx="3959787" cy="386660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CCCCCC">
                  <a:alpha val="50000"/>
                </a:srgbClr>
              </a:outerShdw>
            </a:effectLst>
          </p:spPr>
        </p:pic>
        <p:pic>
          <p:nvPicPr>
            <p:cNvPr id="25604" name="Picture 4" descr="1280292318_vel"/>
            <p:cNvPicPr>
              <a:picLocks noChangeAspect="1" noChangeArrowheads="1"/>
            </p:cNvPicPr>
            <p:nvPr/>
          </p:nvPicPr>
          <p:blipFill>
            <a:blip r:embed="rId3" cstate="print"/>
            <a:srcRect l="4266" t="940" r="4572" b="27742"/>
            <a:stretch>
              <a:fillRect/>
            </a:stretch>
          </p:blipFill>
          <p:spPr bwMode="auto">
            <a:xfrm>
              <a:off x="110811243" y="112048310"/>
              <a:ext cx="816343" cy="82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CCCCCC">
                  <a:alpha val="50000"/>
                </a:srgbClr>
              </a:outerShdw>
            </a:effectLst>
          </p:spPr>
        </p:pic>
      </p:grpSp>
      <p:pic>
        <p:nvPicPr>
          <p:cNvPr id="10" name="Picture 160" descr="72039451_j291158_12956169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71600" y="3861048"/>
            <a:ext cx="1620000" cy="2160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6460232" cy="1440160"/>
          </a:xfrm>
        </p:spPr>
        <p:txBody>
          <a:bodyPr>
            <a:normAutofit/>
          </a:bodyPr>
          <a:lstStyle/>
          <a:p>
            <a:pPr lvl="0" algn="ctr"/>
            <a:r>
              <a:rPr lang="ru-RU" sz="2000" i="1" dirty="0">
                <a:solidFill>
                  <a:srgbClr val="FF0000"/>
                </a:solidFill>
              </a:rPr>
              <a:t>Взаимодействие ДОУ с ГИБДД в организации профилактики дорожно-транспортного травматизма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8" y="1484784"/>
            <a:ext cx="2952328" cy="331236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Формы работы:</a:t>
            </a:r>
          </a:p>
          <a:p>
            <a:pPr>
              <a:buFont typeface="Wingdings" pitchFamily="2" charset="2"/>
              <a:buChar char="v"/>
            </a:pPr>
            <a:r>
              <a:rPr lang="ru-RU" dirty="0" err="1">
                <a:solidFill>
                  <a:srgbClr val="00518E"/>
                </a:solidFill>
              </a:rPr>
              <a:t>Взаимопосещения</a:t>
            </a:r>
            <a:endParaRPr lang="ru-RU" dirty="0">
              <a:solidFill>
                <a:srgbClr val="00518E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518E"/>
                </a:solidFill>
              </a:rPr>
              <a:t>Консультации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518E"/>
                </a:solidFill>
              </a:rPr>
              <a:t>Конкурсы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518E"/>
                </a:solidFill>
              </a:rPr>
              <a:t>Проведение совместных мероприятий: акции, развлечения. </a:t>
            </a:r>
          </a:p>
        </p:txBody>
      </p:sp>
      <p:pic>
        <p:nvPicPr>
          <p:cNvPr id="26626" name="Picture 2" descr="Без имени-1"/>
          <p:cNvPicPr>
            <a:picLocks noChangeAspect="1" noChangeArrowheads="1"/>
          </p:cNvPicPr>
          <p:nvPr/>
        </p:nvPicPr>
        <p:blipFill>
          <a:blip r:embed="rId2" cstate="print"/>
          <a:srcRect l="44414" t="922" b="13885"/>
          <a:stretch>
            <a:fillRect/>
          </a:stretch>
        </p:blipFill>
        <p:spPr bwMode="auto">
          <a:xfrm>
            <a:off x="5436096" y="1772816"/>
            <a:ext cx="2859434" cy="3168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547664" y="260648"/>
            <a:ext cx="6336704" cy="3240360"/>
          </a:xfrm>
          <a:prstGeom prst="horizontalScroll">
            <a:avLst>
              <a:gd name="adj" fmla="val 6957"/>
            </a:avLst>
          </a:prstGeom>
          <a:solidFill>
            <a:srgbClr val="78DDE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600" b="1" i="1" dirty="0">
                <a:solidFill>
                  <a:srgbClr val="FF0000"/>
                </a:solidFill>
              </a:rPr>
              <a:t> Заключение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solidFill>
                  <a:srgbClr val="002060"/>
                </a:solidFill>
              </a:rPr>
              <a:t>Обучая ребенка Правилам дорожного движения, взрослый должен сам четко представлять, чему нужно учить, и как это сделать более эффективно. Он сам должен хорошо разбираться в дорожных ситуациях. Поэтому следует не только заранее проанализировать свой жизненный опыт, но и изучить необходимую литературу по теме «Правила дорожного движения».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solidFill>
                  <a:srgbClr val="002060"/>
                </a:solidFill>
              </a:rPr>
              <a:t>     То, чему и, главное, как хорошо мы научим ребенка, какие навыки безопасного поведения на улице привьем ему, и будет оберегать его всю жизнь.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5" name="Рисунок 4" descr="C:\Users\Заведующая\Desktop\пдд 2\72039451_j291158_129561690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924944"/>
            <a:ext cx="2088232" cy="312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Заведующая\Desktop\пдд 2\igry_na_den_rozhdeniia_reben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77072"/>
            <a:ext cx="2955801" cy="201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548680"/>
            <a:ext cx="6172200" cy="74223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Спасибо за внимание!</a:t>
            </a:r>
          </a:p>
        </p:txBody>
      </p:sp>
      <p:grpSp>
        <p:nvGrpSpPr>
          <p:cNvPr id="28826" name="Group 154"/>
          <p:cNvGrpSpPr>
            <a:grpSpLocks/>
          </p:cNvGrpSpPr>
          <p:nvPr/>
        </p:nvGrpSpPr>
        <p:grpSpPr bwMode="auto">
          <a:xfrm>
            <a:off x="3131840" y="1556792"/>
            <a:ext cx="3816424" cy="4176465"/>
            <a:chOff x="107889180" y="108794391"/>
            <a:chExt cx="4851886" cy="5760000"/>
          </a:xfrm>
        </p:grpSpPr>
        <p:pic>
          <p:nvPicPr>
            <p:cNvPr id="28827" name="Picture 155" descr="img9"/>
            <p:cNvPicPr>
              <a:picLocks noChangeAspect="1" noChangeArrowheads="1"/>
            </p:cNvPicPr>
            <p:nvPr/>
          </p:nvPicPr>
          <p:blipFill>
            <a:blip r:embed="rId2" cstate="print"/>
            <a:srcRect l="45297" b="15977"/>
            <a:stretch>
              <a:fillRect/>
            </a:stretch>
          </p:blipFill>
          <p:spPr bwMode="auto">
            <a:xfrm>
              <a:off x="107891597" y="108794391"/>
              <a:ext cx="4849469" cy="5760000"/>
            </a:xfrm>
            <a:prstGeom prst="rect">
              <a:avLst/>
            </a:prstGeom>
            <a:noFill/>
            <a:ln w="12700" algn="in">
              <a:solidFill>
                <a:srgbClr val="85C2F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194D80">
                  <a:alpha val="50000"/>
                </a:srgbClr>
              </a:outerShdw>
            </a:effectLst>
          </p:spPr>
        </p:pic>
        <p:pic>
          <p:nvPicPr>
            <p:cNvPr id="28828" name="Picture 156" descr="3444334"/>
            <p:cNvPicPr>
              <a:picLocks noChangeAspect="1" noChangeArrowheads="1"/>
            </p:cNvPicPr>
            <p:nvPr/>
          </p:nvPicPr>
          <p:blipFill>
            <a:blip r:embed="rId3" cstate="print"/>
            <a:srcRect l="5821" t="11386" r="11301" b="6027"/>
            <a:stretch>
              <a:fillRect/>
            </a:stretch>
          </p:blipFill>
          <p:spPr bwMode="auto">
            <a:xfrm>
              <a:off x="108683408" y="112164750"/>
              <a:ext cx="2119979" cy="2160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28829" name="Picture 157" descr="f14876"/>
            <p:cNvPicPr>
              <a:picLocks noChangeAspect="1" noChangeArrowheads="1"/>
            </p:cNvPicPr>
            <p:nvPr/>
          </p:nvPicPr>
          <p:blipFill>
            <a:blip r:embed="rId4" cstate="print"/>
            <a:srcRect l="17651" r="18253"/>
            <a:stretch>
              <a:fillRect/>
            </a:stretch>
          </p:blipFill>
          <p:spPr bwMode="auto">
            <a:xfrm>
              <a:off x="107889180" y="110979514"/>
              <a:ext cx="1171467" cy="118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28830" name="Rectangle 158" descr="Почтовая бумага"/>
            <p:cNvSpPr>
              <a:spLocks noChangeArrowheads="1"/>
            </p:cNvSpPr>
            <p:nvPr/>
          </p:nvSpPr>
          <p:spPr bwMode="auto">
            <a:xfrm>
              <a:off x="108417815" y="112157301"/>
              <a:ext cx="109182" cy="1910687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 algn="in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768752" cy="2592288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2060"/>
                </a:solidFill>
              </a:rPr>
              <a:t>          </a:t>
            </a:r>
            <a:r>
              <a:rPr lang="ru-RU" sz="1800" i="1" dirty="0">
                <a:solidFill>
                  <a:srgbClr val="002060"/>
                </a:solidFill>
                <a:latin typeface="+mn-lt"/>
                <a:ea typeface="Batang" pitchFamily="18" charset="-127"/>
              </a:rPr>
              <a:t>Программа «Правила дорожные детям знать положено»,  разработана в силу особой актуальности проблемы  - обеспечения безопасности дошкольников на дорогах и улицах города.</a:t>
            </a:r>
            <a:br>
              <a:rPr lang="ru-RU" sz="1800" i="1" dirty="0">
                <a:solidFill>
                  <a:srgbClr val="002060"/>
                </a:solidFill>
                <a:latin typeface="+mn-lt"/>
                <a:ea typeface="Batang" pitchFamily="18" charset="-127"/>
              </a:rPr>
            </a:br>
            <a:r>
              <a:rPr lang="ru-RU" sz="1800" i="1" dirty="0">
                <a:solidFill>
                  <a:srgbClr val="002060"/>
                </a:solidFill>
                <a:latin typeface="+mn-lt"/>
                <a:ea typeface="Batang" pitchFamily="18" charset="-127"/>
              </a:rPr>
              <a:t>         Проблема детского дорожно-транспортного травматизма по-прежнему сохраняет свою актуальность. Необходимы все более разнообразные дифференцированные формы работы с детьми.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39752" y="3717032"/>
            <a:ext cx="4032448" cy="216024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dirty="0">
                <a:solidFill>
                  <a:srgbClr val="0070C0"/>
                </a:solidFill>
              </a:rPr>
              <a:t> - Предложенная программа – попытка показать на практике систему деятельности воспитателя по обучению дошкольников основным правилам дорожного движения и воспитания у них привычек и поведения умелых и осторожных пешеходов.</a:t>
            </a:r>
          </a:p>
          <a:p>
            <a:pPr algn="ctr">
              <a:lnSpc>
                <a:spcPct val="120000"/>
              </a:lnSpc>
            </a:pPr>
            <a:r>
              <a:rPr lang="ru-RU" dirty="0">
                <a:solidFill>
                  <a:srgbClr val="0070C0"/>
                </a:solidFill>
              </a:rPr>
              <a:t> 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4" name="Picture 160" descr="72039451_j291158_12956169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212976"/>
            <a:ext cx="2430000" cy="3240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696744" cy="1570186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     Цель программы:</a:t>
            </a:r>
            <a:r>
              <a:rPr lang="ru-RU" sz="2000" b="1" i="1" dirty="0">
                <a:solidFill>
                  <a:srgbClr val="0070C0"/>
                </a:solidFill>
              </a:rPr>
              <a:t>	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- </a:t>
            </a:r>
            <a:r>
              <a:rPr lang="ru-RU" sz="1800" dirty="0">
                <a:solidFill>
                  <a:srgbClr val="0070C0"/>
                </a:solidFill>
              </a:rPr>
              <a:t>Формировать и развивать у детей умения и навыки безопасного поведения в окружающей дорожно-транспортной среде.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15616" y="2204864"/>
            <a:ext cx="5832648" cy="354900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900" b="1" i="1" dirty="0"/>
              <a:t>             </a:t>
            </a:r>
            <a:r>
              <a:rPr lang="ru-RU" sz="2900" b="1" i="1" dirty="0">
                <a:solidFill>
                  <a:srgbClr val="002060"/>
                </a:solidFill>
              </a:rPr>
              <a:t>Задачи программы: </a:t>
            </a:r>
            <a:endParaRPr lang="ru-RU" sz="2900" dirty="0">
              <a:solidFill>
                <a:srgbClr val="002060"/>
              </a:solidFill>
            </a:endParaRPr>
          </a:p>
          <a:p>
            <a:r>
              <a:rPr lang="ru-RU" sz="2900" dirty="0">
                <a:solidFill>
                  <a:srgbClr val="0070C0"/>
                </a:solidFill>
              </a:rPr>
              <a:t>- Создать систему организации воспитателями и педагогами дошкольного учреждения профилактической работы по детскому дорожно-транспортному травматизму.</a:t>
            </a:r>
          </a:p>
          <a:p>
            <a:r>
              <a:rPr lang="ru-RU" sz="2900" dirty="0">
                <a:solidFill>
                  <a:srgbClr val="0070C0"/>
                </a:solidFill>
              </a:rPr>
              <a:t>- Совершенствовать образовательный процесс по развитию, воспитанию и обучению детей безопасному поведению на улицах и дорогах.</a:t>
            </a:r>
          </a:p>
          <a:p>
            <a:r>
              <a:rPr lang="ru-RU" sz="2900" dirty="0">
                <a:solidFill>
                  <a:srgbClr val="0070C0"/>
                </a:solidFill>
              </a:rPr>
              <a:t>- Систематизировать методы и приемы обучения детей безопасному поведению на дорогах с учетом их возрастных особенностей.</a:t>
            </a:r>
          </a:p>
          <a:p>
            <a:r>
              <a:rPr lang="ru-RU" sz="2900" dirty="0">
                <a:solidFill>
                  <a:srgbClr val="0070C0"/>
                </a:solidFill>
              </a:rPr>
              <a:t>- Обеспечить консультативную работу с родителями по профилактике детского дорожно-транспортного травматизма с целью повышения ответственности за безопасность и жизнь детей.</a:t>
            </a:r>
          </a:p>
          <a:p>
            <a:r>
              <a:rPr lang="ru-RU" sz="2900" dirty="0">
                <a:solidFill>
                  <a:srgbClr val="0070C0"/>
                </a:solidFill>
              </a:rPr>
              <a:t>- Воспитывать культуру поведения на улице и транспорте.</a:t>
            </a:r>
          </a:p>
        </p:txBody>
      </p:sp>
      <p:pic>
        <p:nvPicPr>
          <p:cNvPr id="4" name="Picture 160" descr="72039451_j291158_12956169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068960"/>
            <a:ext cx="2430000" cy="3240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76672"/>
            <a:ext cx="475252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>
                <a:solidFill>
                  <a:srgbClr val="C00000"/>
                </a:solidFill>
              </a:rPr>
              <a:t>Ожидаемые результаты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980728"/>
            <a:ext cx="6768752" cy="266429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1600" dirty="0">
                <a:solidFill>
                  <a:srgbClr val="00518E"/>
                </a:solidFill>
              </a:rPr>
              <a:t>Снижение уровня детских ДТП и повышение у детей навыков и умений безопасному поведению на дорогах.</a:t>
            </a:r>
          </a:p>
          <a:p>
            <a:pPr lvl="0"/>
            <a:r>
              <a:rPr lang="ru-RU" sz="1600" dirty="0">
                <a:solidFill>
                  <a:srgbClr val="00518E"/>
                </a:solidFill>
              </a:rPr>
              <a:t>Наличие знаний и развитие навыков поведения детей в непредвиденных опасных ситуациях, умение обходить их.</a:t>
            </a:r>
          </a:p>
          <a:p>
            <a:pPr lvl="0"/>
            <a:r>
              <a:rPr lang="ru-RU" sz="1600" dirty="0">
                <a:solidFill>
                  <a:srgbClr val="00518E"/>
                </a:solidFill>
              </a:rPr>
              <a:t>Повышение научно - методического обеспечения профилактике детского дорожно-транспортного травматизма в условиях образовательных учреждениях.</a:t>
            </a:r>
          </a:p>
          <a:p>
            <a:pPr lvl="0"/>
            <a:r>
              <a:rPr lang="ru-RU" sz="1600" dirty="0">
                <a:solidFill>
                  <a:srgbClr val="00518E"/>
                </a:solidFill>
              </a:rPr>
              <a:t>Усовершенствование предметно-развивающей среды в обучении детей правилам дорожного движения.</a:t>
            </a:r>
          </a:p>
          <a:p>
            <a:pPr lvl="0"/>
            <a:r>
              <a:rPr lang="ru-RU" sz="1600" dirty="0">
                <a:solidFill>
                  <a:srgbClr val="00518E"/>
                </a:solidFill>
              </a:rPr>
              <a:t>Повышение квалификации педагогов и родителей по ознакомлению детей с основами дорожной грамоты.</a:t>
            </a:r>
          </a:p>
          <a:p>
            <a:pPr>
              <a:buNone/>
            </a:pPr>
            <a:r>
              <a:rPr lang="ru-RU" sz="1600" b="1" i="1" dirty="0">
                <a:solidFill>
                  <a:srgbClr val="00518E"/>
                </a:solidFill>
              </a:rPr>
              <a:t> </a:t>
            </a:r>
            <a:endParaRPr lang="ru-RU" sz="1600" dirty="0">
              <a:solidFill>
                <a:srgbClr val="00518E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160" descr="72039451_j291158_12956169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691680" y="3212976"/>
            <a:ext cx="2160000" cy="2880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" name="Рисунок 5" descr="C:\Users\Заведующая\Desktop\пдд 2\igry_na_den_rozhdeniia_reben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861048"/>
            <a:ext cx="3171825" cy="237172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809184" cy="580926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Основные направления программы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Выноска со стрелками влево/вправо 3"/>
          <p:cNvSpPr/>
          <p:nvPr/>
        </p:nvSpPr>
        <p:spPr>
          <a:xfrm>
            <a:off x="3275856" y="1412776"/>
            <a:ext cx="2808312" cy="936104"/>
          </a:xfrm>
          <a:prstGeom prst="leftRightArrowCallout">
            <a:avLst>
              <a:gd name="adj1" fmla="val 13836"/>
              <a:gd name="adj2" fmla="val 18372"/>
              <a:gd name="adj3" fmla="val 30582"/>
              <a:gd name="adj4" fmla="val 69259"/>
            </a:avLst>
          </a:prstGeom>
          <a:solidFill>
            <a:srgbClr val="FB9FC9"/>
          </a:solidFill>
          <a:ln w="12700">
            <a:solidFill>
              <a:srgbClr val="CA08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CA0860"/>
                </a:solidFill>
              </a:rPr>
              <a:t>Направления программы</a:t>
            </a:r>
            <a:endParaRPr lang="ru-RU" sz="1600" dirty="0">
              <a:solidFill>
                <a:srgbClr val="CA0860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755576" y="1484784"/>
            <a:ext cx="2448272" cy="1080120"/>
          </a:xfrm>
          <a:prstGeom prst="downArrowCallout">
            <a:avLst>
              <a:gd name="adj1" fmla="val 13571"/>
              <a:gd name="adj2" fmla="val 18333"/>
              <a:gd name="adj3" fmla="val 14524"/>
              <a:gd name="adj4" fmla="val 64977"/>
            </a:avLst>
          </a:prstGeom>
          <a:solidFill>
            <a:srgbClr val="78DDE2"/>
          </a:solidFill>
          <a:ln w="127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alibri" pitchFamily="34" charset="0"/>
              </a:rPr>
              <a:t>Профилактическое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467544" y="2708920"/>
            <a:ext cx="2880320" cy="2952328"/>
          </a:xfrm>
          <a:prstGeom prst="flowChartDocument">
            <a:avLst/>
          </a:prstGeom>
          <a:solidFill>
            <a:srgbClr val="78DDE2"/>
          </a:solidFill>
          <a:ln w="127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Обеспечение знаний о транспортной среде города.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Предупреждение попаданий детей в различные «дорожные ловушки».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Решение образовательных задач средствами систематических мероприятий.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6156176" y="1484784"/>
            <a:ext cx="2210544" cy="1080120"/>
          </a:xfrm>
          <a:prstGeom prst="downArrowCallout">
            <a:avLst>
              <a:gd name="adj1" fmla="val 13571"/>
              <a:gd name="adj2" fmla="val 18333"/>
              <a:gd name="adj3" fmla="val 14524"/>
              <a:gd name="adj4" fmla="val 64977"/>
            </a:avLst>
          </a:prstGeom>
          <a:solidFill>
            <a:srgbClr val="FFFF00"/>
          </a:solidFill>
          <a:ln w="12700">
            <a:solidFill>
              <a:srgbClr val="7C602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i="1" dirty="0">
              <a:solidFill>
                <a:srgbClr val="1EAA8F"/>
              </a:solidFill>
            </a:endParaRPr>
          </a:p>
          <a:p>
            <a:r>
              <a:rPr lang="ru-RU" sz="1600" b="1" i="1" dirty="0">
                <a:solidFill>
                  <a:srgbClr val="7C6028"/>
                </a:solidFill>
              </a:rPr>
              <a:t>Организационное</a:t>
            </a:r>
            <a:endParaRPr lang="ru-RU" sz="1600" dirty="0">
              <a:solidFill>
                <a:srgbClr val="7C6028"/>
              </a:solidFill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15" name="Блок-схема: документ 14"/>
          <p:cNvSpPr/>
          <p:nvPr/>
        </p:nvSpPr>
        <p:spPr>
          <a:xfrm>
            <a:off x="5292080" y="2636912"/>
            <a:ext cx="3456384" cy="3456384"/>
          </a:xfrm>
          <a:prstGeom prst="flowChartDocument">
            <a:avLst/>
          </a:prstGeom>
          <a:solidFill>
            <a:srgbClr val="FFFF00"/>
          </a:solidFill>
          <a:ln w="12700">
            <a:solidFill>
              <a:srgbClr val="7C602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i="1" dirty="0">
              <a:solidFill>
                <a:srgbClr val="7C6028"/>
              </a:solidFill>
            </a:endParaRPr>
          </a:p>
          <a:p>
            <a:endParaRPr lang="ru-RU" sz="1200" b="1" i="1" dirty="0">
              <a:solidFill>
                <a:srgbClr val="7C6028"/>
              </a:solidFill>
            </a:endParaRPr>
          </a:p>
          <a:p>
            <a:r>
              <a:rPr lang="ru-RU" sz="1200" b="1" i="1" dirty="0">
                <a:solidFill>
                  <a:srgbClr val="7C6028"/>
                </a:solidFill>
              </a:rPr>
              <a:t>- Организация предметно-развивающей среды в МБДОУ по профилактике дорожно-транспортного травматизма.</a:t>
            </a:r>
            <a:endParaRPr lang="ru-RU" sz="1200" dirty="0">
              <a:solidFill>
                <a:srgbClr val="7C6028"/>
              </a:solidFill>
            </a:endParaRPr>
          </a:p>
          <a:p>
            <a:r>
              <a:rPr lang="ru-RU" sz="1200" b="1" i="1" dirty="0">
                <a:solidFill>
                  <a:srgbClr val="7C6028"/>
                </a:solidFill>
              </a:rPr>
              <a:t>- Определение уровней </a:t>
            </a:r>
            <a:r>
              <a:rPr lang="ru-RU" sz="1200" b="1" i="1" dirty="0" err="1">
                <a:solidFill>
                  <a:srgbClr val="7C6028"/>
                </a:solidFill>
              </a:rPr>
              <a:t>сформированности</a:t>
            </a:r>
            <a:r>
              <a:rPr lang="ru-RU" sz="1200" b="1" i="1" dirty="0">
                <a:solidFill>
                  <a:srgbClr val="7C6028"/>
                </a:solidFill>
              </a:rPr>
              <a:t> умений и навыков по правилам дорожного движения методами диагностики.</a:t>
            </a:r>
            <a:endParaRPr lang="ru-RU" sz="1200" dirty="0">
              <a:solidFill>
                <a:srgbClr val="7C6028"/>
              </a:solidFill>
            </a:endParaRPr>
          </a:p>
          <a:p>
            <a:r>
              <a:rPr lang="ru-RU" sz="1200" b="1" i="1" dirty="0">
                <a:solidFill>
                  <a:srgbClr val="7C6028"/>
                </a:solidFill>
              </a:rPr>
              <a:t>- Изучение передового опыта, отбор и внедрение эффективных методик и технологий.</a:t>
            </a:r>
            <a:endParaRPr lang="ru-RU" sz="1200" dirty="0">
              <a:solidFill>
                <a:srgbClr val="7C6028"/>
              </a:solidFill>
            </a:endParaRPr>
          </a:p>
          <a:p>
            <a:r>
              <a:rPr lang="ru-RU" sz="1200" b="1" i="1" dirty="0">
                <a:solidFill>
                  <a:srgbClr val="7C6028"/>
                </a:solidFill>
              </a:rPr>
              <a:t>- Пропаганда знаний о правилах дорожного движения с использованием разнообразных методов и приемов.</a:t>
            </a:r>
            <a:endParaRPr lang="ru-RU" sz="1200" dirty="0">
              <a:solidFill>
                <a:srgbClr val="7C6028"/>
              </a:solidFill>
            </a:endParaRPr>
          </a:p>
          <a:p>
            <a:r>
              <a:rPr lang="ru-RU" sz="1600" dirty="0"/>
              <a:t> </a:t>
            </a:r>
          </a:p>
        </p:txBody>
      </p:sp>
      <p:pic>
        <p:nvPicPr>
          <p:cNvPr id="17" name="Picture 160" descr="72039451_j291158_12956169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573016"/>
            <a:ext cx="1890000" cy="2520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5184576" cy="868958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11" name="Выноска со стрелкой вниз 10"/>
          <p:cNvSpPr/>
          <p:nvPr/>
        </p:nvSpPr>
        <p:spPr>
          <a:xfrm rot="10800000">
            <a:off x="2411760" y="1700808"/>
            <a:ext cx="554360" cy="3002632"/>
          </a:xfrm>
          <a:prstGeom prst="downArrowCallout">
            <a:avLst>
              <a:gd name="adj1" fmla="val 34426"/>
              <a:gd name="adj2" fmla="val 37567"/>
              <a:gd name="adj3" fmla="val 25000"/>
              <a:gd name="adj4" fmla="val 87476"/>
            </a:avLst>
          </a:prstGeom>
          <a:solidFill>
            <a:srgbClr val="FB9FC9"/>
          </a:solidFill>
          <a:ln w="19050">
            <a:solidFill>
              <a:srgbClr val="CA08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endParaRPr kumimoji="0" lang="ru-RU" b="1" i="1" u="none" strike="noStrike" cap="none" normalizeH="0" baseline="0" dirty="0">
              <a:ln>
                <a:noFill/>
              </a:ln>
              <a:solidFill>
                <a:srgbClr val="000F2E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ctr"/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CA08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целенаправленности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CA08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3" name="Выноска со стрелкой вниз 12"/>
          <p:cNvSpPr/>
          <p:nvPr/>
        </p:nvSpPr>
        <p:spPr>
          <a:xfrm rot="10800000">
            <a:off x="3131840" y="1340768"/>
            <a:ext cx="554360" cy="3002632"/>
          </a:xfrm>
          <a:prstGeom prst="downArrowCallout">
            <a:avLst>
              <a:gd name="adj1" fmla="val 34426"/>
              <a:gd name="adj2" fmla="val 37567"/>
              <a:gd name="adj3" fmla="val 25000"/>
              <a:gd name="adj4" fmla="val 87476"/>
            </a:avLst>
          </a:prstGeom>
          <a:solidFill>
            <a:srgbClr val="FFC000"/>
          </a:solidFill>
          <a:ln w="19050">
            <a:solidFill>
              <a:srgbClr val="7C602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endParaRPr kumimoji="0" lang="ru-RU" b="1" i="1" u="none" strike="noStrike" cap="none" normalizeH="0" baseline="0" dirty="0">
              <a:ln>
                <a:noFill/>
              </a:ln>
              <a:solidFill>
                <a:srgbClr val="000F2E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7C6028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оптимальности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7C6028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Выноска со стрелкой вниз 13"/>
          <p:cNvSpPr/>
          <p:nvPr/>
        </p:nvSpPr>
        <p:spPr>
          <a:xfrm rot="10800000">
            <a:off x="3851920" y="1196752"/>
            <a:ext cx="554360" cy="3002632"/>
          </a:xfrm>
          <a:prstGeom prst="downArrowCallout">
            <a:avLst>
              <a:gd name="adj1" fmla="val 34426"/>
              <a:gd name="adj2" fmla="val 37567"/>
              <a:gd name="adj3" fmla="val 25000"/>
              <a:gd name="adj4" fmla="val 87476"/>
            </a:avLst>
          </a:prstGeom>
          <a:solidFill>
            <a:srgbClr val="FFFF00"/>
          </a:solidFill>
          <a:ln w="190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endParaRPr kumimoji="0" lang="ru-RU" b="1" i="1" u="none" strike="noStrike" cap="none" normalizeH="0" baseline="0" dirty="0">
              <a:ln>
                <a:noFill/>
              </a:ln>
              <a:solidFill>
                <a:srgbClr val="000F2E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D07C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систематичности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D07C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5" name="Выноска со стрелкой вниз 14"/>
          <p:cNvSpPr/>
          <p:nvPr/>
        </p:nvSpPr>
        <p:spPr>
          <a:xfrm rot="10800000">
            <a:off x="4644008" y="1124744"/>
            <a:ext cx="554360" cy="3002632"/>
          </a:xfrm>
          <a:prstGeom prst="downArrowCallout">
            <a:avLst>
              <a:gd name="adj1" fmla="val 34426"/>
              <a:gd name="adj2" fmla="val 37567"/>
              <a:gd name="adj3" fmla="val 25000"/>
              <a:gd name="adj4" fmla="val 87476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endParaRPr kumimoji="0" lang="ru-RU" b="1" i="1" u="none" strike="noStrike" cap="none" normalizeH="0" baseline="0" dirty="0">
              <a:ln>
                <a:noFill/>
              </a:ln>
              <a:solidFill>
                <a:srgbClr val="000F2E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сознательности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6" name="Выноска со стрелкой вниз 15"/>
          <p:cNvSpPr/>
          <p:nvPr/>
        </p:nvSpPr>
        <p:spPr>
          <a:xfrm rot="10800000">
            <a:off x="5436096" y="1196752"/>
            <a:ext cx="554360" cy="3002632"/>
          </a:xfrm>
          <a:prstGeom prst="downArrowCallout">
            <a:avLst>
              <a:gd name="adj1" fmla="val 34426"/>
              <a:gd name="adj2" fmla="val 37567"/>
              <a:gd name="adj3" fmla="val 25000"/>
              <a:gd name="adj4" fmla="val 87476"/>
            </a:avLst>
          </a:prstGeom>
          <a:solidFill>
            <a:srgbClr val="78DDE2"/>
          </a:solidFill>
          <a:ln w="19050">
            <a:solidFill>
              <a:srgbClr val="00ADE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endParaRPr kumimoji="0" lang="ru-RU" b="1" i="1" u="none" strike="noStrike" cap="none" normalizeH="0" baseline="0" dirty="0">
              <a:ln>
                <a:noFill/>
              </a:ln>
              <a:solidFill>
                <a:srgbClr val="000F2E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518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доступности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518E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7" name="Выноска со стрелкой вниз 16"/>
          <p:cNvSpPr/>
          <p:nvPr/>
        </p:nvSpPr>
        <p:spPr>
          <a:xfrm rot="10800000">
            <a:off x="6228184" y="1340768"/>
            <a:ext cx="554360" cy="3002632"/>
          </a:xfrm>
          <a:prstGeom prst="downArrowCallout">
            <a:avLst>
              <a:gd name="adj1" fmla="val 34426"/>
              <a:gd name="adj2" fmla="val 37567"/>
              <a:gd name="adj3" fmla="val 25000"/>
              <a:gd name="adj4" fmla="val 87476"/>
            </a:avLst>
          </a:prstGeom>
          <a:solidFill>
            <a:srgbClr val="00B0F0"/>
          </a:solidFill>
          <a:ln w="190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endParaRPr kumimoji="0" lang="ru-RU" b="1" i="1" u="none" strike="noStrike" cap="none" normalizeH="0" baseline="0" dirty="0">
              <a:ln>
                <a:noFill/>
              </a:ln>
              <a:solidFill>
                <a:srgbClr val="000F2E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научности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8" name="Выноска со стрелкой вниз 17"/>
          <p:cNvSpPr/>
          <p:nvPr/>
        </p:nvSpPr>
        <p:spPr>
          <a:xfrm rot="10800000">
            <a:off x="7020272" y="1700808"/>
            <a:ext cx="554360" cy="3002632"/>
          </a:xfrm>
          <a:prstGeom prst="downArrowCallout">
            <a:avLst>
              <a:gd name="adj1" fmla="val 34426"/>
              <a:gd name="adj2" fmla="val 37567"/>
              <a:gd name="adj3" fmla="val 25000"/>
              <a:gd name="adj4" fmla="val 87476"/>
            </a:avLst>
          </a:prstGeom>
          <a:solidFill>
            <a:srgbClr val="BBACE2"/>
          </a:solidFill>
          <a:ln w="19050">
            <a:solidFill>
              <a:srgbClr val="704FC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endParaRPr kumimoji="0" lang="ru-RU" b="1" i="1" u="none" strike="noStrike" cap="none" normalizeH="0" baseline="0" dirty="0">
              <a:ln>
                <a:noFill/>
              </a:ln>
              <a:solidFill>
                <a:srgbClr val="000F2E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704FC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активности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704FC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2339752" y="476672"/>
            <a:ext cx="5040560" cy="612648"/>
          </a:xfrm>
          <a:prstGeom prst="wedgeRectCallout">
            <a:avLst>
              <a:gd name="adj1" fmla="val -20833"/>
              <a:gd name="adj2" fmla="val 80979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1EAA8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Принципы программы</a:t>
            </a:r>
            <a:endParaRPr lang="ru-RU" sz="2400" dirty="0"/>
          </a:p>
        </p:txBody>
      </p:sp>
      <p:pic>
        <p:nvPicPr>
          <p:cNvPr id="21" name="Picture 160" descr="72039451_j291158_12956169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1520" y="3068960"/>
            <a:ext cx="2088232" cy="30960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2" name="Picture 8" descr="Без имени-1"/>
          <p:cNvPicPr>
            <a:picLocks noChangeAspect="1" noChangeArrowheads="1"/>
          </p:cNvPicPr>
          <p:nvPr/>
        </p:nvPicPr>
        <p:blipFill>
          <a:blip r:embed="rId3" cstate="print"/>
          <a:srcRect t="14107" r="13718"/>
          <a:stretch>
            <a:fillRect/>
          </a:stretch>
        </p:blipFill>
        <p:spPr bwMode="auto">
          <a:xfrm flipH="1">
            <a:off x="3707904" y="4437112"/>
            <a:ext cx="2396975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172200" cy="129614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000" i="1" dirty="0">
                <a:solidFill>
                  <a:srgbClr val="FF0000"/>
                </a:solidFill>
              </a:rPr>
            </a:br>
            <a:br>
              <a:rPr lang="ru-RU" sz="2000" i="1" dirty="0">
                <a:solidFill>
                  <a:srgbClr val="FF0000"/>
                </a:solidFill>
              </a:rPr>
            </a:br>
            <a:r>
              <a:rPr lang="ru-RU" sz="2000" i="1" dirty="0">
                <a:solidFill>
                  <a:srgbClr val="FF0000"/>
                </a:solidFill>
              </a:rPr>
              <a:t>Основные направления и формы работы с детьми по обучению правилам дорожного движения.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5" descr="3444334"/>
          <p:cNvPicPr>
            <a:picLocks noChangeAspect="1" noChangeArrowheads="1"/>
          </p:cNvPicPr>
          <p:nvPr/>
        </p:nvPicPr>
        <p:blipFill>
          <a:blip r:embed="rId2" cstate="print"/>
          <a:srcRect l="4907" t="11700" r="12271" b="4500"/>
          <a:stretch>
            <a:fillRect/>
          </a:stretch>
        </p:blipFill>
        <p:spPr bwMode="auto">
          <a:xfrm>
            <a:off x="2915816" y="4509120"/>
            <a:ext cx="1739886" cy="1800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160" descr="72039451_j291158_12956169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284984"/>
            <a:ext cx="2088232" cy="30960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3923928" y="1556792"/>
            <a:ext cx="2232248" cy="1033272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 w="1905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Методы и технологии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475656" y="1556792"/>
            <a:ext cx="1872208" cy="612648"/>
          </a:xfrm>
          <a:prstGeom prst="wedgeRoundRectCallout">
            <a:avLst>
              <a:gd name="adj1" fmla="val 74755"/>
              <a:gd name="adj2" fmla="val 15592"/>
              <a:gd name="adj3" fmla="val 16667"/>
            </a:avLst>
          </a:prstGeom>
          <a:solidFill>
            <a:srgbClr val="FB9FC9"/>
          </a:solidFill>
          <a:ln w="9525">
            <a:solidFill>
              <a:srgbClr val="CA08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CA08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Интерактивный метод обучения</a:t>
            </a:r>
            <a:endParaRPr lang="ru-RU" sz="1400" dirty="0">
              <a:solidFill>
                <a:srgbClr val="CA08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691680" y="2492896"/>
            <a:ext cx="1944216" cy="684656"/>
          </a:xfrm>
          <a:prstGeom prst="wedgeRoundRectCallout">
            <a:avLst>
              <a:gd name="adj1" fmla="val 59681"/>
              <a:gd name="adj2" fmla="val -39707"/>
              <a:gd name="adj3" fmla="val 16667"/>
            </a:avLst>
          </a:prstGeom>
          <a:solidFill>
            <a:srgbClr val="FB9FC9"/>
          </a:solidFill>
          <a:ln w="9525">
            <a:solidFill>
              <a:srgbClr val="CA08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solidFill>
                  <a:srgbClr val="CA08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Личностно-ориентированная технология</a:t>
            </a:r>
            <a:endParaRPr lang="ru-RU" sz="1200" dirty="0">
              <a:solidFill>
                <a:srgbClr val="CA08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4067944" y="2924944"/>
            <a:ext cx="1872208" cy="612648"/>
          </a:xfrm>
          <a:prstGeom prst="wedgeRoundRectCallout">
            <a:avLst>
              <a:gd name="adj1" fmla="val 8703"/>
              <a:gd name="adj2" fmla="val -112339"/>
              <a:gd name="adj3" fmla="val 16667"/>
            </a:avLst>
          </a:prstGeom>
          <a:solidFill>
            <a:srgbClr val="FB9FC9"/>
          </a:solidFill>
          <a:ln w="9525">
            <a:solidFill>
              <a:srgbClr val="CA08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CA08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Метод наблюдения и беседы</a:t>
            </a:r>
            <a:endParaRPr lang="ru-RU" sz="2000" dirty="0">
              <a:solidFill>
                <a:srgbClr val="CA08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660232" y="2492896"/>
            <a:ext cx="1872208" cy="612648"/>
          </a:xfrm>
          <a:prstGeom prst="wedgeRoundRectCallout">
            <a:avLst>
              <a:gd name="adj1" fmla="val -63860"/>
              <a:gd name="adj2" fmla="val -44109"/>
              <a:gd name="adj3" fmla="val 16667"/>
            </a:avLst>
          </a:prstGeom>
          <a:solidFill>
            <a:srgbClr val="FB9FC9"/>
          </a:solidFill>
          <a:ln w="9525">
            <a:solidFill>
              <a:srgbClr val="CA08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solidFill>
                  <a:srgbClr val="CA08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Моделирование опасных и безопасных дорожных ситуаций</a:t>
            </a:r>
            <a:endParaRPr lang="ru-RU" sz="1200" dirty="0">
              <a:solidFill>
                <a:srgbClr val="CA08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6660232" y="1556792"/>
            <a:ext cx="1872208" cy="612648"/>
          </a:xfrm>
          <a:prstGeom prst="wedgeRoundRectCallout">
            <a:avLst>
              <a:gd name="adj1" fmla="val -70837"/>
              <a:gd name="adj2" fmla="val 41179"/>
              <a:gd name="adj3" fmla="val 16667"/>
            </a:avLst>
          </a:prstGeom>
          <a:solidFill>
            <a:srgbClr val="FB9FC9"/>
          </a:solidFill>
          <a:ln w="9525">
            <a:solidFill>
              <a:srgbClr val="CA08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CA08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Технология игрового обучения</a:t>
            </a:r>
            <a:endParaRPr lang="ru-RU" sz="2000" dirty="0">
              <a:solidFill>
                <a:srgbClr val="CA08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419872" y="432683"/>
            <a:ext cx="1403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419872" y="798240"/>
            <a:ext cx="16196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788024" y="294184"/>
            <a:ext cx="16196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4067944" y="1772816"/>
            <a:ext cx="1359024" cy="936104"/>
          </a:xfrm>
          <a:prstGeom prst="horizontalScroll">
            <a:avLst/>
          </a:prstGeom>
          <a:solidFill>
            <a:srgbClr val="FB9FC9"/>
          </a:solidFill>
          <a:ln w="19050">
            <a:solidFill>
              <a:srgbClr val="CA0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CA08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Работа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CA08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 детьми</a:t>
            </a:r>
            <a:endParaRPr lang="ru-RU" sz="2000" dirty="0">
              <a:solidFill>
                <a:srgbClr val="CA08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87824" y="3356992"/>
            <a:ext cx="2016224" cy="914400"/>
          </a:xfrm>
          <a:prstGeom prst="roundRect">
            <a:avLst/>
          </a:prstGeom>
          <a:solidFill>
            <a:srgbClr val="BBACE2"/>
          </a:solidFill>
          <a:ln w="190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7030A0"/>
                </a:solidFill>
              </a:rPr>
              <a:t>Проектная деятельность взрослых и детей.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84168" y="404664"/>
            <a:ext cx="2016224" cy="1152128"/>
          </a:xfrm>
          <a:prstGeom prst="roundRect">
            <a:avLst/>
          </a:prstGeom>
          <a:solidFill>
            <a:srgbClr val="BBACE2"/>
          </a:solidFill>
          <a:ln w="190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Продуктивные виды деятельности: рисование, аппликация, лепка, конструирование.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31640" y="332656"/>
            <a:ext cx="2088232" cy="1512168"/>
          </a:xfrm>
          <a:prstGeom prst="roundRect">
            <a:avLst/>
          </a:prstGeom>
          <a:solidFill>
            <a:srgbClr val="BBACE2"/>
          </a:solidFill>
          <a:ln w="190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Игры: </a:t>
            </a:r>
            <a:endParaRPr lang="ru-RU" sz="1200" b="1" i="1" dirty="0">
              <a:solidFill>
                <a:srgbClr val="7030A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настольно-печатные, сюжетно-ролевые, дидактические, строительные, театрализованные, подвижные.</a:t>
            </a:r>
            <a:r>
              <a:rPr lang="ru-RU" sz="1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20072" y="3212976"/>
            <a:ext cx="2016224" cy="914400"/>
          </a:xfrm>
          <a:prstGeom prst="roundRect">
            <a:avLst/>
          </a:prstGeom>
          <a:solidFill>
            <a:srgbClr val="BBACE2"/>
          </a:solidFill>
          <a:ln w="190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Знакомство с художественной литературой</a:t>
            </a:r>
            <a:endParaRPr lang="ru-RU" sz="1400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32040" y="620688"/>
            <a:ext cx="1008112" cy="504056"/>
          </a:xfrm>
          <a:prstGeom prst="roundRect">
            <a:avLst/>
          </a:prstGeom>
          <a:solidFill>
            <a:srgbClr val="BBACE2"/>
          </a:solidFill>
          <a:ln w="190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Занятия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07704" y="2636912"/>
            <a:ext cx="1440160" cy="648072"/>
          </a:xfrm>
          <a:prstGeom prst="roundRect">
            <a:avLst/>
          </a:prstGeom>
          <a:solidFill>
            <a:srgbClr val="BBACE2"/>
          </a:solidFill>
          <a:ln w="190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Развлечения,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досуги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63888" y="620688"/>
            <a:ext cx="1152128" cy="504056"/>
          </a:xfrm>
          <a:prstGeom prst="roundRect">
            <a:avLst/>
          </a:prstGeom>
          <a:solidFill>
            <a:srgbClr val="BBACE2"/>
          </a:solidFill>
          <a:ln w="190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Прогулки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28184" y="2420888"/>
            <a:ext cx="1368152" cy="576064"/>
          </a:xfrm>
          <a:prstGeom prst="roundRect">
            <a:avLst/>
          </a:prstGeom>
          <a:solidFill>
            <a:srgbClr val="BBACE2"/>
          </a:solidFill>
          <a:ln w="190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Наблюдения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28184" y="1772816"/>
            <a:ext cx="1368152" cy="504056"/>
          </a:xfrm>
          <a:prstGeom prst="roundRect">
            <a:avLst/>
          </a:prstGeom>
          <a:solidFill>
            <a:srgbClr val="BBACE2"/>
          </a:solidFill>
          <a:ln w="190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Диагностика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07704" y="1988840"/>
            <a:ext cx="1152128" cy="504056"/>
          </a:xfrm>
          <a:prstGeom prst="roundRect">
            <a:avLst/>
          </a:prstGeom>
          <a:solidFill>
            <a:srgbClr val="BBACE2"/>
          </a:solidFill>
          <a:ln w="190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Экскурсии</a:t>
            </a:r>
            <a:endParaRPr lang="ru-RU" sz="1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5580112" y="2060848"/>
            <a:ext cx="504056" cy="72008"/>
          </a:xfrm>
          <a:prstGeom prst="straightConnector1">
            <a:avLst/>
          </a:prstGeom>
          <a:ln>
            <a:solidFill>
              <a:srgbClr val="CA08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580112" y="2420888"/>
            <a:ext cx="576064" cy="144016"/>
          </a:xfrm>
          <a:prstGeom prst="straightConnector1">
            <a:avLst/>
          </a:prstGeom>
          <a:ln>
            <a:solidFill>
              <a:srgbClr val="CA08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5508104" y="1556792"/>
            <a:ext cx="504056" cy="288032"/>
          </a:xfrm>
          <a:prstGeom prst="straightConnector1">
            <a:avLst/>
          </a:prstGeom>
          <a:ln>
            <a:solidFill>
              <a:srgbClr val="CA08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 flipH="1" flipV="1">
            <a:off x="4968044" y="1376772"/>
            <a:ext cx="360040" cy="288032"/>
          </a:xfrm>
          <a:prstGeom prst="straightConnector1">
            <a:avLst/>
          </a:prstGeom>
          <a:ln>
            <a:solidFill>
              <a:srgbClr val="CA08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V="1">
            <a:off x="4355182" y="1413570"/>
            <a:ext cx="360834" cy="215230"/>
          </a:xfrm>
          <a:prstGeom prst="straightConnector1">
            <a:avLst/>
          </a:prstGeom>
          <a:ln>
            <a:solidFill>
              <a:srgbClr val="CA08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0800000">
            <a:off x="3563888" y="1628800"/>
            <a:ext cx="432048" cy="216024"/>
          </a:xfrm>
          <a:prstGeom prst="straightConnector1">
            <a:avLst/>
          </a:prstGeom>
          <a:ln>
            <a:solidFill>
              <a:srgbClr val="CA08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0800000">
            <a:off x="3347864" y="2204864"/>
            <a:ext cx="576064" cy="1588"/>
          </a:xfrm>
          <a:prstGeom prst="straightConnector1">
            <a:avLst/>
          </a:prstGeom>
          <a:ln>
            <a:solidFill>
              <a:srgbClr val="CA08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0800000" flipV="1">
            <a:off x="3491880" y="2708920"/>
            <a:ext cx="432048" cy="216024"/>
          </a:xfrm>
          <a:prstGeom prst="straightConnector1">
            <a:avLst/>
          </a:prstGeom>
          <a:ln>
            <a:solidFill>
              <a:srgbClr val="CA08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5400000">
            <a:off x="4067944" y="2852936"/>
            <a:ext cx="504056" cy="216024"/>
          </a:xfrm>
          <a:prstGeom prst="straightConnector1">
            <a:avLst/>
          </a:prstGeom>
          <a:ln>
            <a:solidFill>
              <a:srgbClr val="CA08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6200000" flipH="1">
            <a:off x="5364088" y="2708920"/>
            <a:ext cx="360040" cy="360040"/>
          </a:xfrm>
          <a:prstGeom prst="straightConnector1">
            <a:avLst/>
          </a:prstGeom>
          <a:ln>
            <a:solidFill>
              <a:srgbClr val="CA08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7" name="Picture 160" descr="72039451_j291158_12956169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645024"/>
            <a:ext cx="1699711" cy="2520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8" name="Рисунок 27" descr="C:\Users\Заведующая\Desktop\пдд 2\igry_na_den_rozhdeniia_reben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51920" y="4437112"/>
            <a:ext cx="252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172200" cy="100811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1800" i="1" dirty="0">
                <a:solidFill>
                  <a:srgbClr val="FF0000"/>
                </a:solidFill>
              </a:rPr>
            </a:br>
            <a:r>
              <a:rPr lang="ru-RU" sz="1800" i="1" dirty="0">
                <a:solidFill>
                  <a:srgbClr val="FF0000"/>
                </a:solidFill>
              </a:rPr>
              <a:t>Мониторинг уровня знаний, умений и навыков детей по освоению правил дорожного движения.</a:t>
            </a:r>
            <a:br>
              <a:rPr lang="ru-RU" dirty="0"/>
            </a:br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63888" y="1340768"/>
            <a:ext cx="51125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Информативность –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включение в состав критериев для отслеживания наиболее проблемных показателей и критериев, на основании которых можно делать выводы об искажениях в отслеживаемом процессе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923928" y="2348880"/>
            <a:ext cx="4464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2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Диагностичность</a:t>
            </a:r>
            <a:r>
              <a:rPr kumimoji="0" lang="ru-RU" sz="12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наличие модели или критериев, с которыми можно соотнести реальное состояние отслеживаемого процесса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851920" y="3055022"/>
            <a:ext cx="449999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Образная связь –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информированность объекта мониторинга о результатах, которая позволяет вносить коррективы в отслеживаемый процесс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211960" y="3933056"/>
            <a:ext cx="3168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Непрерывность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Постоянный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сбор данных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347864" y="4509120"/>
            <a:ext cx="4788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Научность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особенности модели и отслеживаемых параметров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309555" y="1484784"/>
            <a:ext cx="92333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2286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Аспекты мониторинга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60" descr="72039451_j291158_12956169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23728" y="4221088"/>
            <a:ext cx="1456895" cy="2160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">
      <a:dk1>
        <a:sysClr val="windowText" lastClr="000000"/>
      </a:dk1>
      <a:lt1>
        <a:sysClr val="window" lastClr="FFFFFF"/>
      </a:lt1>
      <a:dk2>
        <a:srgbClr val="46DA4D"/>
      </a:dk2>
      <a:lt2>
        <a:srgbClr val="EAEBDE"/>
      </a:lt2>
      <a:accent1>
        <a:srgbClr val="00B050"/>
      </a:accent1>
      <a:accent2>
        <a:srgbClr val="CCFF33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507</TotalTime>
  <Words>752</Words>
  <Application>Microsoft Office PowerPoint</Application>
  <PresentationFormat>Экран (4:3)</PresentationFormat>
  <Paragraphs>147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Batang</vt:lpstr>
      <vt:lpstr>Calibri</vt:lpstr>
      <vt:lpstr>Century Schoolbook</vt:lpstr>
      <vt:lpstr>Times New Roman</vt:lpstr>
      <vt:lpstr>Wingdings</vt:lpstr>
      <vt:lpstr>Wingdings 2</vt:lpstr>
      <vt:lpstr>Эркер</vt:lpstr>
      <vt:lpstr>        Программа по профилактике  детского дорожно-транспортного травматизма  «Правила дорожные детям знать положено»   </vt:lpstr>
      <vt:lpstr>          Программа «Правила дорожные детям знать положено»,  разработана в силу особой актуальности проблемы  - обеспечения безопасности дошкольников на дорогах и улицах города.          Проблема детского дорожно-транспортного травматизма по-прежнему сохраняет свою актуальность. Необходимы все более разнообразные дифференцированные формы работы с детьми. </vt:lpstr>
      <vt:lpstr>     Цель программы:  - Формировать и развивать у детей умения и навыки безопасного поведения в окружающей дорожно-транспортной среде. </vt:lpstr>
      <vt:lpstr>Ожидаемые результаты  </vt:lpstr>
      <vt:lpstr>Основные направления программы</vt:lpstr>
      <vt:lpstr> </vt:lpstr>
      <vt:lpstr>  Основные направления и формы работы с детьми по обучению правилам дорожного движения. </vt:lpstr>
      <vt:lpstr>Презентация PowerPoint</vt:lpstr>
      <vt:lpstr> Мониторинг уровня знаний, умений и навыков детей по освоению правил дорожного движения. </vt:lpstr>
      <vt:lpstr>Презентация PowerPoint</vt:lpstr>
      <vt:lpstr>   </vt:lpstr>
      <vt:lpstr>Презентация PowerPoint</vt:lpstr>
      <vt:lpstr>Взаимодействие ДОУ с ГИБДД в организации профилактики дорожно-транспортного травматизма </vt:lpstr>
      <vt:lpstr>Презентация PowerPoint</vt:lpstr>
      <vt:lpstr>Спасибо за внимание!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по профилактике  детского дорожно-транспортного травматизма  «Три чудесных света».</dc:title>
  <dc:creator>Заведующая</dc:creator>
  <cp:lastModifiedBy>-</cp:lastModifiedBy>
  <cp:revision>50</cp:revision>
  <dcterms:created xsi:type="dcterms:W3CDTF">2014-09-11T04:04:33Z</dcterms:created>
  <dcterms:modified xsi:type="dcterms:W3CDTF">2017-02-03T08:54:54Z</dcterms:modified>
</cp:coreProperties>
</file>